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2"/>
  </p:notesMasterIdLst>
  <p:sldIdLst>
    <p:sldId id="256" r:id="rId2"/>
    <p:sldId id="257" r:id="rId3"/>
    <p:sldId id="258" r:id="rId4"/>
    <p:sldId id="259" r:id="rId5"/>
    <p:sldId id="260" r:id="rId6"/>
    <p:sldId id="261" r:id="rId7"/>
    <p:sldId id="286" r:id="rId8"/>
    <p:sldId id="263" r:id="rId9"/>
    <p:sldId id="264" r:id="rId10"/>
    <p:sldId id="265" r:id="rId11"/>
    <p:sldId id="266" r:id="rId12"/>
    <p:sldId id="267" r:id="rId13"/>
    <p:sldId id="268" r:id="rId14"/>
    <p:sldId id="285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696"/>
    <p:restoredTop sz="85866"/>
  </p:normalViewPr>
  <p:slideViewPr>
    <p:cSldViewPr snapToGrid="0">
      <p:cViewPr varScale="1">
        <p:scale>
          <a:sx n="104" d="100"/>
          <a:sy n="104" d="100"/>
        </p:scale>
        <p:origin x="544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E6F5B5-1940-8449-9CCA-F2F94F6A1E22}" type="datetimeFigureOut">
              <a:rPr lang="en-US" smtClean="0"/>
              <a:t>2/7/24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DC4D4E-326F-4443-8353-DC93F3DCD1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0463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DC4D4E-326F-4443-8353-DC93F3DCD1A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8659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s-419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PÚBLICO JUVENIL: Después de ver los dos vídeos, elige uno o varios para debatir.</a:t>
            </a:r>
            <a:endParaRPr lang="en-US" sz="18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es-419" sz="1800" u="none" strike="noStrike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¿Qué piensas de estos dos vídeos? </a:t>
            </a:r>
            <a:endParaRPr lang="en-US" sz="1800" u="none" strike="noStrike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es-419" sz="1800" u="none" strike="noStrike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Cuando recibes comentarios o mensajes desagradables en las redes sociales, ¿qué haces? </a:t>
            </a:r>
            <a:endParaRPr lang="en-US" sz="1800" u="none" strike="noStrike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es-419" sz="1800" u="none" strike="noStrike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¿Cómo te afecta ver el lado "perfecto" de amigos/celebridades/familiares en las redes sociales?</a:t>
            </a:r>
            <a:endParaRPr lang="en-US" sz="1800" u="none" strike="noStrike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es-419" sz="1800" u="none" strike="noStrike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¿Cómo has visto que las redes sociales te han perjudicado a ti o a tus amigos? </a:t>
            </a:r>
            <a:endParaRPr lang="en-US" sz="1800" u="none" strike="noStrike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s-419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 </a:t>
            </a:r>
            <a:endParaRPr lang="en-US" sz="18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s-419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PÚBLICO ADULTO: Después de ver los dos vídeos, elija uno o varios para debatir. </a:t>
            </a:r>
            <a:endParaRPr lang="en-US" sz="18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es-419" sz="1800" u="none" strike="noStrike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¿Qué piensa de estos dos vídeos? </a:t>
            </a:r>
            <a:endParaRPr lang="en-US" sz="1800" u="none" strike="noStrike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es-419" sz="1800" u="none" strike="noStrike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¿Qué daños ha visto que las redes sociales han causado a los jóvenes recientemente?</a:t>
            </a:r>
            <a:endParaRPr lang="en-US" sz="1800" u="none" strike="noStrike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es-419" sz="1800" u="none" strike="noStrike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¿Cómo afecta a los jóvenes ver el lado "perfecto" de amigos, famosos y familiares en las redes sociales?</a:t>
            </a:r>
            <a:endParaRPr lang="en-US" sz="1800" u="none" strike="noStrike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es-419" sz="1800" u="none" strike="noStrike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¿Qué es lo que más le preocupa en relación con los jóvenes y las redes sociales?</a:t>
            </a:r>
            <a:endParaRPr lang="en-US" sz="1800" u="none" strike="noStrike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DC4D4E-326F-4443-8353-DC93F3DCD1A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9100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DC4D4E-326F-4443-8353-DC93F3DCD1A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0927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s-419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PÚBLICO JUVENIL: elija uno o varios para debatir.</a:t>
            </a:r>
            <a:endParaRPr lang="en-US" sz="18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es-419" sz="1800" u="none" strike="noStrike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¿Qué opina tras conocer estos datos? </a:t>
            </a:r>
            <a:endParaRPr lang="en-US" sz="1800" u="none" strike="noStrike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es-419" sz="1800" u="none" strike="noStrike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Levanta la mano si tu o alguien que conoces ha sufrido alguno de los daños mencionados en los datos (soledad, desesperanza, pérdida de sueño, imagen corporal negativa, depresión, autolesiones, etc.)</a:t>
            </a:r>
            <a:endParaRPr lang="en-US" sz="1800" u="none" strike="noStrike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es-419" sz="1800" u="none" strike="noStrike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¿Cuál ha sido tu experiencia con las redes sociales?</a:t>
            </a:r>
            <a:endParaRPr lang="en-US" sz="1800" u="none" strike="noStrike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es-419" sz="1800" u="none" strike="noStrike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Queremos que estés sano y seguro. ¿Cómo pueden ayudar de mejor manera los adultos en este tema? ¿Cuáles son tus pensamientos e ideas?</a:t>
            </a:r>
            <a:endParaRPr lang="en-US" sz="1800" u="none" strike="noStrike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s-419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 </a:t>
            </a:r>
            <a:endParaRPr lang="en-US" sz="18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s-419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PÚBLICO ADULTO: elija uno o varios para debatir.</a:t>
            </a:r>
            <a:endParaRPr lang="en-US" sz="18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es-419" sz="1800" u="none" strike="noStrike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¿Qué opina tras conocer estos datos? </a:t>
            </a:r>
            <a:endParaRPr lang="en-US" sz="1800" u="none" strike="noStrike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es-419" sz="1800" u="none" strike="noStrike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¿Cree que la situación es mejor, peor o exactamente como se indica en los datos? Explique.</a:t>
            </a:r>
            <a:endParaRPr lang="en-US" sz="1800" u="none" strike="noStrike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es-419" sz="1800" u="none" strike="noStrike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¿Qué herramientas quiere/necesita para proteger mejor a los jóvenes de los peligros de las redes sociales?</a:t>
            </a:r>
            <a:endParaRPr lang="en-US" sz="1800" u="none" strike="noStrike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DC4D4E-326F-4443-8353-DC93F3DCD1A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8533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s-419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PÚBLICO JUVENIL: </a:t>
            </a:r>
            <a:endParaRPr lang="en-US" sz="18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s-419" sz="1800" u="none" strike="noStrike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CONCEPTO: Piensa en uno o más adultos en los que confíes, son adultos a los que puedes acudir en busca de protección o ayuda. (hacer una pausa y dar tiempo al público para pensar, 10 segundos) </a:t>
            </a:r>
            <a:endParaRPr lang="en-US" sz="1800" u="none" strike="noStrike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s-419" sz="1800" u="none" strike="noStrike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PREGUNTA: ¿Qué más puedes hacer para obtener ayuda o protección (aparte de hablar con el adulto de confianza en el que pensabas)? </a:t>
            </a:r>
            <a:endParaRPr lang="en-US" sz="1800" u="none" strike="noStrike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s-419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 </a:t>
            </a:r>
            <a:endParaRPr lang="en-US" sz="18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s-419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PÚBLICO ADULTO: elija uno o varios para debatir.</a:t>
            </a:r>
            <a:endParaRPr lang="en-US" sz="18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es-419" sz="1800" u="none" strike="noStrike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¿Saben los jóvenes que pueden acudir a usted en busca de ayuda y protección en respecto al tema de las redes sociales? (AGREGAR: Es importante verbalizar a menudo su voluntad de ayudar)</a:t>
            </a:r>
            <a:endParaRPr lang="en-US" sz="1800" u="none" strike="noStrike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es-419" sz="1800" u="none" strike="noStrike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¿Cómo usted consigue que los jóvenes le cuenten sus experiencias con las redes sociales? </a:t>
            </a:r>
            <a:endParaRPr lang="en-US" sz="1800" u="none" strike="noStrike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br>
              <a:rPr lang="en-US" sz="1800"/>
            </a:b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DC4D4E-326F-4443-8353-DC93F3DCD1A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3691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D672CD-EC19-6C42-D300-E44F18D31A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D54D59-502D-71AD-FE44-743FCDB2BA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9BEFE2-978A-A287-20DF-FE9F6BDEC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AC360-5069-3748-8432-F07EA93FA4AE}" type="datetimeFigureOut">
              <a:rPr lang="en-US" smtClean="0"/>
              <a:t>2/7/24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3D0665-7DA6-58E5-A00F-7D44F7F57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CBF44F-AF4F-FDE7-13D8-A89634308C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CAC31-FBB9-E04F-B774-B11AE93D05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1261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3F5C77-AE98-BCAC-9AB3-5460F4CCB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979AC9-841C-EDC6-80ED-28C71ABCBC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A51C84-EDF9-9782-F973-6013BB7ED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AC360-5069-3748-8432-F07EA93FA4AE}" type="datetimeFigureOut">
              <a:rPr lang="en-US" smtClean="0"/>
              <a:t>2/7/24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8C8117-DFA9-E3FB-A85B-F38ABA3BC7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5C6E24-982B-4EC2-B6EE-D8B1D13DB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CAC31-FBB9-E04F-B774-B11AE93D05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8288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5AFAEBC-BA62-FDAF-02CE-AF947DC0607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898DE2-9B33-319B-675F-0FF545EEC0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8BCCB8-B4E9-4233-D612-8E05AD7367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AC360-5069-3748-8432-F07EA93FA4AE}" type="datetimeFigureOut">
              <a:rPr lang="en-US" smtClean="0"/>
              <a:t>2/7/24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B54241-F046-6B08-23DA-4960B1EF4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56DB65-82BB-285B-7125-567F2B69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CAC31-FBB9-E04F-B774-B11AE93D05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5622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32EA9A-B786-74D4-2C5D-12237CAA17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57D07E-0BD7-B4A8-2038-086C008B48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BBBC2A-8A41-F91A-2B07-6B5837825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AC360-5069-3748-8432-F07EA93FA4AE}" type="datetimeFigureOut">
              <a:rPr lang="en-US" smtClean="0"/>
              <a:t>2/7/24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EB14B0-28EF-AA24-26F4-F8083F0F4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BDC5AA-5819-97FE-31D7-23D2B870FD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CAC31-FBB9-E04F-B774-B11AE93D05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7009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9C19EE-B407-2375-3FB7-DFE890134C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3EE987-1EA4-087F-1260-E282C3BDC5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A2759D-7EEA-311A-B37A-8B5DB31942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AC360-5069-3748-8432-F07EA93FA4AE}" type="datetimeFigureOut">
              <a:rPr lang="en-US" smtClean="0"/>
              <a:t>2/7/24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CF2437-78B8-5D89-6247-9CC7D21175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2B357A-87D8-1768-8093-24833DBC2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CAC31-FBB9-E04F-B774-B11AE93D05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9711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042D61-E242-C505-AC8E-7D1735D996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01B650-0D01-9CFC-A39E-43F658B324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C41D2A-9A9A-A51A-10D4-9B5305E5E0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AE3FFC-B603-CB69-7019-E0CDDDFB1D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AC360-5069-3748-8432-F07EA93FA4AE}" type="datetimeFigureOut">
              <a:rPr lang="en-US" smtClean="0"/>
              <a:t>2/7/24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A0EFF7-7AF6-3035-1A6D-65C895852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41BDB0-579F-922B-7206-77C1719D8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CAC31-FBB9-E04F-B774-B11AE93D05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0231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CA863A-C835-6DFC-7314-7BA2ACDE1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56F39D-3AE9-EBDF-65DF-A42CC192A2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F62F41-AD36-F583-90E9-4B600F52E6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87BDDA-4BFA-DA44-8C58-46B474DC4D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2B212B9-CBA2-991E-AB14-C829222D9B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1AF4C96-6967-734D-C8D8-7974262EAA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AC360-5069-3748-8432-F07EA93FA4AE}" type="datetimeFigureOut">
              <a:rPr lang="en-US" smtClean="0"/>
              <a:t>2/7/24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9F2D923-A2C6-B046-62D3-3ED714BF5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BB19F4A-F08F-E07F-FB12-938E8F658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CAC31-FBB9-E04F-B774-B11AE93D05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2094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44988D-6D92-0D35-EC8B-454CD3583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CE0E0D-AAC6-3D37-2636-866668E87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AC360-5069-3748-8432-F07EA93FA4AE}" type="datetimeFigureOut">
              <a:rPr lang="en-US" smtClean="0"/>
              <a:t>2/7/24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27C49B-6980-BA64-6944-7C8E4F479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4CD797-7CBE-DED2-6C7E-59C4B272B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CAC31-FBB9-E04F-B774-B11AE93D05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9461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A11E94-BBE8-5162-444B-88135E51E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AC360-5069-3748-8432-F07EA93FA4AE}" type="datetimeFigureOut">
              <a:rPr lang="en-US" smtClean="0"/>
              <a:t>2/7/24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7715538-065B-6874-90CE-09D487940D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85E405-C0EB-6707-D83D-EC54E49C0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CAC31-FBB9-E04F-B774-B11AE93D05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1510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512C04-94B1-2972-F8B4-81FAEE8D3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EF838D-B284-84C9-F92E-4C25178660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2F9D47-2AF8-3D1B-0FF9-69A92D0F44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16546F-9560-04D4-5CAA-947C8C4228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AC360-5069-3748-8432-F07EA93FA4AE}" type="datetimeFigureOut">
              <a:rPr lang="en-US" smtClean="0"/>
              <a:t>2/7/24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BA6F95-A543-9732-E173-510558C66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F65205-C1CB-7612-0ADA-4B77FE63E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CAC31-FBB9-E04F-B774-B11AE93D05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1414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744AC4-E187-1F4B-0683-5D2F9589B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A221FE2-685B-327F-1C00-B31969A977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5A210C-EBEB-F3D1-552C-0D3B08A571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5EFC36-176D-7834-977E-69187DB00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AC360-5069-3748-8432-F07EA93FA4AE}" type="datetimeFigureOut">
              <a:rPr lang="en-US" smtClean="0"/>
              <a:t>2/7/24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E010AA-0F4E-9948-F5C0-9516D9ED0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C4F3E0-FFB9-26EB-DC25-1A491E47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CAC31-FBB9-E04F-B774-B11AE93D05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8453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37B4940-2848-0CE2-D033-64A99AC30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492C42-841E-8244-E4EF-703147B319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BCDB74-F903-3E90-F706-7C9DDCBA9C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FAC360-5069-3748-8432-F07EA93FA4AE}" type="datetimeFigureOut">
              <a:rPr lang="en-US" smtClean="0"/>
              <a:t>2/7/24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21CADD-4556-D08B-781A-531AA3BC02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9148D0-E884-EE68-767B-E3232B0F71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3CAC31-FBB9-E04F-B774-B11AE93D05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240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nsduhweb.rti.org/respweb/homepage.cfm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ytimes.com/2022/04/23/health/mental-health-crisis-teens.html" TargetMode="Externa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dsamh-training.utah.gov/_documents/SHARPreports/2023/StateOfUtahProfileReport.pdf" TargetMode="Externa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emf"/><Relationship Id="rId4" Type="http://schemas.openxmlformats.org/officeDocument/2006/relationships/hyperlink" Target="https://dsamh-training.utah.gov/_documents/SHARPreports/2023/StateOfUtahProfileReport.pdf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xq5KQFOUDww?feature=oembed" TargetMode="Externa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NcuY3Fb8Npg?feature=oembed" TargetMode="Externa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0" name="Picture 19" descr="A blue background with yellow text&#10;&#10;Description automatically generated">
            <a:extLst>
              <a:ext uri="{FF2B5EF4-FFF2-40B4-BE49-F238E27FC236}">
                <a16:creationId xmlns:a16="http://schemas.microsoft.com/office/drawing/2014/main" id="{A8C79EC0-BDF4-D575-4CC8-72344D35A97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6494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0" name="Picture 19" descr="A graph with a line and a red line&#10;&#10;Description automatically generated">
            <a:extLst>
              <a:ext uri="{FF2B5EF4-FFF2-40B4-BE49-F238E27FC236}">
                <a16:creationId xmlns:a16="http://schemas.microsoft.com/office/drawing/2014/main" id="{ECB3A732-B783-13EC-E42E-DC90F414651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E9EA2EE-B794-FD3D-2D71-65771E45C411}"/>
              </a:ext>
            </a:extLst>
          </p:cNvPr>
          <p:cNvSpPr/>
          <p:nvPr/>
        </p:nvSpPr>
        <p:spPr>
          <a:xfrm>
            <a:off x="7840717" y="4487917"/>
            <a:ext cx="3531476" cy="3153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hlinkClick r:id="rId3"/>
            <a:extLst>
              <a:ext uri="{FF2B5EF4-FFF2-40B4-BE49-F238E27FC236}">
                <a16:creationId xmlns:a16="http://schemas.microsoft.com/office/drawing/2014/main" id="{740CDD97-DA06-5262-601E-DC33F6AB5AB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0718" y="4571993"/>
            <a:ext cx="3840098" cy="134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2785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Picture 8" descr="A graph with lines and numbers&#10;&#10;Description automatically generated with medium confidence">
            <a:extLst>
              <a:ext uri="{FF2B5EF4-FFF2-40B4-BE49-F238E27FC236}">
                <a16:creationId xmlns:a16="http://schemas.microsoft.com/office/drawing/2014/main" id="{AF2D4DEE-9CA3-28A2-E7FE-B4217D5C6F2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0" name="Picture 9">
            <a:hlinkClick r:id="rId3"/>
            <a:extLst>
              <a:ext uri="{FF2B5EF4-FFF2-40B4-BE49-F238E27FC236}">
                <a16:creationId xmlns:a16="http://schemas.microsoft.com/office/drawing/2014/main" id="{8E208FCF-FAFB-6A0A-ECE4-B1ABFD161B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3294" y="4490274"/>
            <a:ext cx="6270811" cy="17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1091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2" name="Picture 11" descr="A blue background with white text&#10;&#10;Description automatically generated">
            <a:extLst>
              <a:ext uri="{FF2B5EF4-FFF2-40B4-BE49-F238E27FC236}">
                <a16:creationId xmlns:a16="http://schemas.microsoft.com/office/drawing/2014/main" id="{4CAC757E-5BC9-BC52-492B-E9633E2AEC2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6500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 descr="A blue background with white text&#10;&#10;Description automatically generated">
            <a:extLst>
              <a:ext uri="{FF2B5EF4-FFF2-40B4-BE49-F238E27FC236}">
                <a16:creationId xmlns:a16="http://schemas.microsoft.com/office/drawing/2014/main" id="{A2F7A570-C091-734A-232F-E48D3CF5FA6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7139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1" name="Picture 10" descr="A blue background with white text&#10;&#10;Description automatically generated">
            <a:extLst>
              <a:ext uri="{FF2B5EF4-FFF2-40B4-BE49-F238E27FC236}">
                <a16:creationId xmlns:a16="http://schemas.microsoft.com/office/drawing/2014/main" id="{CCD5FA17-C91B-4EC5-8606-599000F1CA4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" name="Picture 1">
            <a:hlinkClick r:id="rId3"/>
            <a:extLst>
              <a:ext uri="{FF2B5EF4-FFF2-40B4-BE49-F238E27FC236}">
                <a16:creationId xmlns:a16="http://schemas.microsoft.com/office/drawing/2014/main" id="{26EA2F5F-EA9A-0049-04DC-9E9A598BBB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9950" y="6281616"/>
            <a:ext cx="28321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3454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2" name="Picture 21" descr="A blue background with text&#10;&#10;Description automatically generated">
            <a:extLst>
              <a:ext uri="{FF2B5EF4-FFF2-40B4-BE49-F238E27FC236}">
                <a16:creationId xmlns:a16="http://schemas.microsoft.com/office/drawing/2014/main" id="{632C58AE-DE39-A48A-026C-46D6002B5A5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" name="Picture 1">
            <a:hlinkClick r:id="rId4"/>
            <a:extLst>
              <a:ext uri="{FF2B5EF4-FFF2-40B4-BE49-F238E27FC236}">
                <a16:creationId xmlns:a16="http://schemas.microsoft.com/office/drawing/2014/main" id="{7246EFB5-FA9B-F4B6-BB16-EBDD579328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9950" y="6070601"/>
            <a:ext cx="28321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0082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graph with numbers and text&#10;&#10;Description automatically generated">
            <a:extLst>
              <a:ext uri="{FF2B5EF4-FFF2-40B4-BE49-F238E27FC236}">
                <a16:creationId xmlns:a16="http://schemas.microsoft.com/office/drawing/2014/main" id="{B2F422F1-9165-5087-3BF7-39B5C6F1A1A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3718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graph with pink bars&#10;&#10;Description automatically generated">
            <a:extLst>
              <a:ext uri="{FF2B5EF4-FFF2-40B4-BE49-F238E27FC236}">
                <a16:creationId xmlns:a16="http://schemas.microsoft.com/office/drawing/2014/main" id="{A3B795BA-3A29-CD15-50A7-E3B4A16747C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0284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graph with blue and black lines&#10;&#10;Description automatically generated with medium confidence">
            <a:extLst>
              <a:ext uri="{FF2B5EF4-FFF2-40B4-BE49-F238E27FC236}">
                <a16:creationId xmlns:a16="http://schemas.microsoft.com/office/drawing/2014/main" id="{DD4CD8AE-41BC-5A4A-2D61-B50FE3D60F5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2011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group of hands with different symbols&#10;&#10;Description automatically generated">
            <a:extLst>
              <a:ext uri="{FF2B5EF4-FFF2-40B4-BE49-F238E27FC236}">
                <a16:creationId xmlns:a16="http://schemas.microsoft.com/office/drawing/2014/main" id="{C008EAE4-B467-8ACD-579A-701130519E1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9485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lose-up of a text&#10;&#10;Description automatically generated">
            <a:extLst>
              <a:ext uri="{FF2B5EF4-FFF2-40B4-BE49-F238E27FC236}">
                <a16:creationId xmlns:a16="http://schemas.microsoft.com/office/drawing/2014/main" id="{5D995BCE-DA7B-B2F5-0A94-357DBEED19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1591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" name="Picture 9" descr="A white background with black and pink text&#10;&#10;Description automatically generated">
            <a:extLst>
              <a:ext uri="{FF2B5EF4-FFF2-40B4-BE49-F238E27FC236}">
                <a16:creationId xmlns:a16="http://schemas.microsoft.com/office/drawing/2014/main" id="{51C40F4A-4B41-94FE-B0D2-DF082E732A0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8039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 descr="A blue background with yellow and pink text&#10;&#10;Description automatically generated">
            <a:extLst>
              <a:ext uri="{FF2B5EF4-FFF2-40B4-BE49-F238E27FC236}">
                <a16:creationId xmlns:a16="http://schemas.microsoft.com/office/drawing/2014/main" id="{DEC34A13-0FD8-DC13-8C1D-1FD99DA0EC1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0137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group of hands with different symbols&#10;&#10;Description automatically generated">
            <a:extLst>
              <a:ext uri="{FF2B5EF4-FFF2-40B4-BE49-F238E27FC236}">
                <a16:creationId xmlns:a16="http://schemas.microsoft.com/office/drawing/2014/main" id="{2BC86147-51CA-1AA2-3B41-B44F116017F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9157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 descr="A blue and yellow card with white text&#10;&#10;Description automatically generated">
            <a:extLst>
              <a:ext uri="{FF2B5EF4-FFF2-40B4-BE49-F238E27FC236}">
                <a16:creationId xmlns:a16="http://schemas.microsoft.com/office/drawing/2014/main" id="{03A6144A-5423-3B0E-BEAD-DAE534DBD9A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0597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ell phone with a blue screen&#10;&#10;Description automatically generated">
            <a:extLst>
              <a:ext uri="{FF2B5EF4-FFF2-40B4-BE49-F238E27FC236}">
                <a16:creationId xmlns:a16="http://schemas.microsoft.com/office/drawing/2014/main" id="{AD0DE8B7-71E0-A41B-2610-1E2DB237930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461"/>
            <a:ext cx="12201711" cy="6863461"/>
          </a:xfrm>
          <a:prstGeom prst="rect">
            <a:avLst/>
          </a:prstGeom>
        </p:spPr>
      </p:pic>
      <p:pic>
        <p:nvPicPr>
          <p:cNvPr id="5" name="9x16_Gov_Cox_Q1_vFIN">
            <a:hlinkClick r:id="" action="ppaction://media"/>
            <a:extLst>
              <a:ext uri="{FF2B5EF4-FFF2-40B4-BE49-F238E27FC236}">
                <a16:creationId xmlns:a16="http://schemas.microsoft.com/office/drawing/2014/main" id="{6DBD6B3E-DA32-2140-785E-3D9F276CB42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49835" y="1041152"/>
            <a:ext cx="2606347" cy="4633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343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blue background with white text&#10;&#10;Description automatically generated">
            <a:extLst>
              <a:ext uri="{FF2B5EF4-FFF2-40B4-BE49-F238E27FC236}">
                <a16:creationId xmlns:a16="http://schemas.microsoft.com/office/drawing/2014/main" id="{851CCEC5-F570-7A15-61C4-E0C1C7D1593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1576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person standing at a podium&#10;&#10;Description automatically generated">
            <a:extLst>
              <a:ext uri="{FF2B5EF4-FFF2-40B4-BE49-F238E27FC236}">
                <a16:creationId xmlns:a16="http://schemas.microsoft.com/office/drawing/2014/main" id="{1D759834-4139-38A3-A69C-1F9EB4FA319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1899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 descr="A screenshot of a social media page&#10;&#10;Description automatically generated">
            <a:extLst>
              <a:ext uri="{FF2B5EF4-FFF2-40B4-BE49-F238E27FC236}">
                <a16:creationId xmlns:a16="http://schemas.microsoft.com/office/drawing/2014/main" id="{4424158F-9AA8-0421-5B76-742171EE610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4766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 descr="A screenshot of a social media page&#10;&#10;Description automatically generated">
            <a:extLst>
              <a:ext uri="{FF2B5EF4-FFF2-40B4-BE49-F238E27FC236}">
                <a16:creationId xmlns:a16="http://schemas.microsoft.com/office/drawing/2014/main" id="{B9EB2E35-AF60-E103-43A1-DCB419235EE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7024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282E713E-613F-EEFA-BD0E-3C4C01AFF4A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4018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1" name="Picture 10" descr="A blue and yellow text&#10;&#10;Description automatically generated">
            <a:extLst>
              <a:ext uri="{FF2B5EF4-FFF2-40B4-BE49-F238E27FC236}">
                <a16:creationId xmlns:a16="http://schemas.microsoft.com/office/drawing/2014/main" id="{11C801EC-6AFE-C020-DBC2-5F6246800A2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5152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 descr="A blue and yellow website&#10;&#10;Description automatically generated">
            <a:extLst>
              <a:ext uri="{FF2B5EF4-FFF2-40B4-BE49-F238E27FC236}">
                <a16:creationId xmlns:a16="http://schemas.microsoft.com/office/drawing/2014/main" id="{F9EDFFE3-7B64-FC99-F886-3D5579555C9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2476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close-up of a message&#10;&#10;Description automatically generated">
            <a:extLst>
              <a:ext uri="{FF2B5EF4-FFF2-40B4-BE49-F238E27FC236}">
                <a16:creationId xmlns:a16="http://schemas.microsoft.com/office/drawing/2014/main" id="{C9A148BB-7058-90DB-008B-B471CF23698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081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2" name="Picture 11" descr="A blue background with yellow text&#10;&#10;Description automatically generated">
            <a:extLst>
              <a:ext uri="{FF2B5EF4-FFF2-40B4-BE49-F238E27FC236}">
                <a16:creationId xmlns:a16="http://schemas.microsoft.com/office/drawing/2014/main" id="{C8EACAD2-0B54-5E87-E43D-1F70372C20C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6562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blue and white rectangular frame&#10;&#10;Description automatically generated">
            <a:extLst>
              <a:ext uri="{FF2B5EF4-FFF2-40B4-BE49-F238E27FC236}">
                <a16:creationId xmlns:a16="http://schemas.microsoft.com/office/drawing/2014/main" id="{78397AD6-37A9-75F5-D705-AD6470F1DD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4" name="Online Media 3" descr="¿Su hijo oculta el dolor?">
            <a:hlinkClick r:id="" action="ppaction://media"/>
            <a:extLst>
              <a:ext uri="{FF2B5EF4-FFF2-40B4-BE49-F238E27FC236}">
                <a16:creationId xmlns:a16="http://schemas.microsoft.com/office/drawing/2014/main" id="{9A9B680D-670B-6852-88BB-09FF8968367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032894" y="568345"/>
            <a:ext cx="10126211" cy="5721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302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white rectangular frame&#10;&#10;Description automatically generated">
            <a:extLst>
              <a:ext uri="{FF2B5EF4-FFF2-40B4-BE49-F238E27FC236}">
                <a16:creationId xmlns:a16="http://schemas.microsoft.com/office/drawing/2014/main" id="{D452BBE5-C74F-F5DD-77A0-C078D8C2C98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4" name="Online Media 3" descr="Sonrisa falsa. Dolor real.">
            <a:hlinkClick r:id="" action="ppaction://media"/>
            <a:extLst>
              <a:ext uri="{FF2B5EF4-FFF2-40B4-BE49-F238E27FC236}">
                <a16:creationId xmlns:a16="http://schemas.microsoft.com/office/drawing/2014/main" id="{0DCD4C2D-8AED-C5DA-3A8A-2241AED0BF5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055235" y="580967"/>
            <a:ext cx="10081530" cy="5696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651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group of hands with different symbols&#10;&#10;Description automatically generated">
            <a:extLst>
              <a:ext uri="{FF2B5EF4-FFF2-40B4-BE49-F238E27FC236}">
                <a16:creationId xmlns:a16="http://schemas.microsoft.com/office/drawing/2014/main" id="{F248732B-A2FA-BC85-96ED-0F76C90116F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0694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white rectangular sign with red and yellow text&#10;&#10;Description automatically generated">
            <a:extLst>
              <a:ext uri="{FF2B5EF4-FFF2-40B4-BE49-F238E27FC236}">
                <a16:creationId xmlns:a16="http://schemas.microsoft.com/office/drawing/2014/main" id="{76AF0003-9C49-A106-A077-8D9141E462F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9190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57956</TotalTime>
  <Words>457</Words>
  <Application>Microsoft Macintosh PowerPoint</Application>
  <PresentationFormat>Widescreen</PresentationFormat>
  <Paragraphs>34</Paragraphs>
  <Slides>30</Slides>
  <Notes>5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Sam Black</dc:creator>
  <cp:lastModifiedBy>Sam Black</cp:lastModifiedBy>
  <cp:revision>15</cp:revision>
  <dcterms:created xsi:type="dcterms:W3CDTF">2023-10-20T17:28:40Z</dcterms:created>
  <dcterms:modified xsi:type="dcterms:W3CDTF">2024-02-07T22:53:16Z</dcterms:modified>
</cp:coreProperties>
</file>