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85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83"/>
    <p:restoredTop sz="82457"/>
  </p:normalViewPr>
  <p:slideViewPr>
    <p:cSldViewPr snapToGrid="0">
      <p:cViewPr varScale="1">
        <p:scale>
          <a:sx n="96" d="100"/>
          <a:sy n="96" d="100"/>
        </p:scale>
        <p:origin x="184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E6F5B5-1940-8449-9CCA-F2F94F6A1E22}" type="datetimeFigureOut">
              <a:rPr lang="en-US" smtClean="0"/>
              <a:t>2/7/24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DC4D4E-326F-4443-8353-DC93F3DCD1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046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YOUTH AUDIENCE: After watching the two videos, pick one or more to discuss.</a:t>
            </a:r>
            <a:endParaRPr lang="en-US" sz="2800" b="0" dirty="0"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What did you think of these two videos? 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When you receive unkind comments or messages on social media, what do you do? 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How does seeing the “perfect” side of friends/celebrities/family members on social media affect you?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How have you seen social media hurt you or your friends? 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sz="2800" b="0" dirty="0"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ADULT AUDIENCE: After watching the two videos, pick one or more to discuss. </a:t>
            </a:r>
            <a:endParaRPr lang="en-US" sz="2800" b="0" dirty="0"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What did you think of these two videos? 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What harm have you seen social media cause youth recently?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How does seeing the “perfect” side of friends/celebrities/family members on social media affect youth?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What are your top concerns when it comes to youth and social media?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C4D4E-326F-4443-8353-DC93F3DCD1A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910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YOUTH AUDIENCE: pick one or more to discuss.</a:t>
            </a:r>
            <a:endParaRPr lang="en-US" sz="2800" b="0" dirty="0"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What are your thoughts after hearing this data? 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Raise your hand if you or someone you know has experienced any of the harms mentioned in the data? (loneliness, hopelessness, loss of sleep, negative body image, depression, self-harm, etc.)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What has been your experience with social media?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We want you to be healthy and safe. How can adults better help you when it comes to social media? What are your thoughts and ideas?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sz="2800" b="0" dirty="0"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ADULT AUDIENCE: pick one or more to discuss.</a:t>
            </a:r>
            <a:endParaRPr lang="en-US" sz="2800" b="0" dirty="0"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What are your thoughts after hearing this data? 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 you feel like the situation is better, worse, or exactly as outlined in the data? Explain.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What tools do you want/need to better protect youth from the harms of social media?</a:t>
            </a:r>
          </a:p>
          <a:p>
            <a:br>
              <a:rPr lang="en-US" sz="2800" b="0" dirty="0">
                <a:effectLst/>
              </a:rPr>
            </a:br>
            <a:br>
              <a:rPr lang="en-US" sz="2800" b="0" dirty="0">
                <a:effectLst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C4D4E-326F-4443-8353-DC93F3DCD1A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853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YOUTH AUDIENCE: </a:t>
            </a:r>
            <a:endParaRPr lang="en-US" sz="2800" b="0" dirty="0"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PROMPT: Think of one or more adults you trust, these are adults you can go to for protection or help. (pause and give the audience time to think --10 seconds) 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QUESTION: What else can you do to get help or protection (aside from talking to your trusted adult you thought of)? 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sz="2800" b="0" dirty="0">
                <a:effectLst/>
              </a:rPr>
            </a:b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ADULT AUDIENCE: pick one or more to discuss.</a:t>
            </a:r>
            <a:endParaRPr lang="en-US" sz="2800" b="0" dirty="0"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 youth know they can come to you for help and protection from the harms of social media? (ADD: It’s important to verbalize often your willingness to help)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How do you get youth to open up about their experiences with social media? 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C4D4E-326F-4443-8353-DC93F3DCD1A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369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672CD-EC19-6C42-D300-E44F18D31A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D54D59-502D-71AD-FE44-743FCDB2BA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9BEFE2-978A-A287-20DF-FE9F6BDEC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AC360-5069-3748-8432-F07EA93FA4AE}" type="datetimeFigureOut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3D0665-7DA6-58E5-A00F-7D44F7F57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BF44F-AF4F-FDE7-13D8-A89634308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CAC31-FBB9-E04F-B774-B11AE93D0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126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F5C77-AE98-BCAC-9AB3-5460F4CCB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979AC9-841C-EDC6-80ED-28C71ABCBC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A51C84-EDF9-9782-F973-6013BB7E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AC360-5069-3748-8432-F07EA93FA4AE}" type="datetimeFigureOut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C8117-DFA9-E3FB-A85B-F38ABA3BC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5C6E24-982B-4EC2-B6EE-D8B1D13DB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CAC31-FBB9-E04F-B774-B11AE93D0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828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FAEBC-BA62-FDAF-02CE-AF947DC060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898DE2-9B33-319B-675F-0FF545EEC0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8BCCB8-B4E9-4233-D612-8E05AD736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AC360-5069-3748-8432-F07EA93FA4AE}" type="datetimeFigureOut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54241-F046-6B08-23DA-4960B1EF4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56DB65-82BB-285B-7125-567F2B69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CAC31-FBB9-E04F-B774-B11AE93D0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62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2EA9A-B786-74D4-2C5D-12237CAA1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7D07E-0BD7-B4A8-2038-086C008B48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BBBC2A-8A41-F91A-2B07-6B5837825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AC360-5069-3748-8432-F07EA93FA4AE}" type="datetimeFigureOut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EB14B0-28EF-AA24-26F4-F8083F0F4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DC5AA-5819-97FE-31D7-23D2B870F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CAC31-FBB9-E04F-B774-B11AE93D0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700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C19EE-B407-2375-3FB7-DFE890134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3EE987-1EA4-087F-1260-E282C3BDC5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2759D-7EEA-311A-B37A-8B5DB3194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AC360-5069-3748-8432-F07EA93FA4AE}" type="datetimeFigureOut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CF2437-78B8-5D89-6247-9CC7D2117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B357A-87D8-1768-8093-24833DBC2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CAC31-FBB9-E04F-B774-B11AE93D0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971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42D61-E242-C505-AC8E-7D1735D99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01B650-0D01-9CFC-A39E-43F658B324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C41D2A-9A9A-A51A-10D4-9B5305E5E0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AE3FFC-B603-CB69-7019-E0CDDDFB1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AC360-5069-3748-8432-F07EA93FA4AE}" type="datetimeFigureOut">
              <a:rPr lang="en-US" smtClean="0"/>
              <a:t>2/7/24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A0EFF7-7AF6-3035-1A6D-65C895852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41BDB0-579F-922B-7206-77C1719D8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CAC31-FBB9-E04F-B774-B11AE93D0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023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A863A-C835-6DFC-7314-7BA2ACDE1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56F39D-3AE9-EBDF-65DF-A42CC192A2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F62F41-AD36-F583-90E9-4B600F52E6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87BDDA-4BFA-DA44-8C58-46B474DC4D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B212B9-CBA2-991E-AB14-C829222D9B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AF4C96-6967-734D-C8D8-7974262EA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AC360-5069-3748-8432-F07EA93FA4AE}" type="datetimeFigureOut">
              <a:rPr lang="en-US" smtClean="0"/>
              <a:t>2/7/24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F2D923-A2C6-B046-62D3-3ED714BF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B19F4A-F08F-E07F-FB12-938E8F658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CAC31-FBB9-E04F-B774-B11AE93D0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209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4988D-6D92-0D35-EC8B-454CD3583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CE0E0D-AAC6-3D37-2636-866668E87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AC360-5069-3748-8432-F07EA93FA4AE}" type="datetimeFigureOut">
              <a:rPr lang="en-US" smtClean="0"/>
              <a:t>2/7/24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27C49B-6980-BA64-6944-7C8E4F479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4CD797-7CBE-DED2-6C7E-59C4B272B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CAC31-FBB9-E04F-B774-B11AE93D0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946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A11E94-BBE8-5162-444B-88135E51E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AC360-5069-3748-8432-F07EA93FA4AE}" type="datetimeFigureOut">
              <a:rPr lang="en-US" smtClean="0"/>
              <a:t>2/7/24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715538-065B-6874-90CE-09D487940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5E405-C0EB-6707-D83D-EC54E49C0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CAC31-FBB9-E04F-B774-B11AE93D0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151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12C04-94B1-2972-F8B4-81FAEE8D3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F838D-B284-84C9-F92E-4C2517866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2F9D47-2AF8-3D1B-0FF9-69A92D0F44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16546F-9560-04D4-5CAA-947C8C422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AC360-5069-3748-8432-F07EA93FA4AE}" type="datetimeFigureOut">
              <a:rPr lang="en-US" smtClean="0"/>
              <a:t>2/7/24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A6F95-A543-9732-E173-510558C66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F65205-C1CB-7612-0ADA-4B77FE63E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CAC31-FBB9-E04F-B774-B11AE93D0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141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44AC4-E187-1F4B-0683-5D2F9589B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221FE2-685B-327F-1C00-B31969A977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5A210C-EBEB-F3D1-552C-0D3B08A571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5EFC36-176D-7834-977E-69187DB00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AC360-5069-3748-8432-F07EA93FA4AE}" type="datetimeFigureOut">
              <a:rPr lang="en-US" smtClean="0"/>
              <a:t>2/7/24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E010AA-0F4E-9948-F5C0-9516D9ED0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C4F3E0-FFB9-26EB-DC25-1A491E47F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CAC31-FBB9-E04F-B774-B11AE93D0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845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7B4940-2848-0CE2-D033-64A99AC30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492C42-841E-8244-E4EF-703147B319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BCDB74-F903-3E90-F706-7C9DDCBA9C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AC360-5069-3748-8432-F07EA93FA4AE}" type="datetimeFigureOut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1CADD-4556-D08B-781A-531AA3BC02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9148D0-E884-EE68-767B-E3232B0F71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CAC31-FBB9-E04F-B774-B11AE93D05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240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nsduhweb.rti.org/respweb/homepage.cfm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2022/04/23/health/mental-health-crisis-teens.html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samh-training.utah.gov/_documents/SHARPreports/2023/StateOfUtahProfileReport.pdf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samh-training.utah.gov/_documents/SHARPreports/2023/StateOfUtahProfileReport.pdf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gQqxsMeRZc?feature=oembed" TargetMode="Externa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8FTTIuc9qP0?feature=oembed" TargetMode="Externa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6" name="Picture 15" descr="A blue background with yellow text&#10;&#10;Description automatically generated">
            <a:extLst>
              <a:ext uri="{FF2B5EF4-FFF2-40B4-BE49-F238E27FC236}">
                <a16:creationId xmlns:a16="http://schemas.microsoft.com/office/drawing/2014/main" id="{8A315ADD-A35B-327E-070E-A72348FE4B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" y="641"/>
            <a:ext cx="12191980" cy="685671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4649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8" name="Picture 17" descr="A graph with a line and text&#10;&#10;Description automatically generated">
            <a:extLst>
              <a:ext uri="{FF2B5EF4-FFF2-40B4-BE49-F238E27FC236}">
                <a16:creationId xmlns:a16="http://schemas.microsoft.com/office/drawing/2014/main" id="{1C3BDEB7-843D-EAA5-5AC3-F9D784645F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E9EA2EE-B794-FD3D-2D71-65771E45C411}"/>
              </a:ext>
            </a:extLst>
          </p:cNvPr>
          <p:cNvSpPr/>
          <p:nvPr/>
        </p:nvSpPr>
        <p:spPr>
          <a:xfrm>
            <a:off x="7840717" y="4487917"/>
            <a:ext cx="3531476" cy="3153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hlinkClick r:id="rId3"/>
            <a:extLst>
              <a:ext uri="{FF2B5EF4-FFF2-40B4-BE49-F238E27FC236}">
                <a16:creationId xmlns:a16="http://schemas.microsoft.com/office/drawing/2014/main" id="{8A4F94E1-6281-D744-25B6-6658C039BB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2981" y="4513549"/>
            <a:ext cx="3737201" cy="17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278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graph with lines and numbers&#10;&#10;Description automatically generated with medium confidence">
            <a:extLst>
              <a:ext uri="{FF2B5EF4-FFF2-40B4-BE49-F238E27FC236}">
                <a16:creationId xmlns:a16="http://schemas.microsoft.com/office/drawing/2014/main" id="{E0ECBEF8-A9CD-5A73-E9E3-D6F8E96F0E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id="{B7CC8680-697C-E042-54C5-F66307DC7C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0679" y="4282900"/>
            <a:ext cx="5636933" cy="18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109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Picture 9" descr="A blue background with text&#10;&#10;Description automatically generated">
            <a:extLst>
              <a:ext uri="{FF2B5EF4-FFF2-40B4-BE49-F238E27FC236}">
                <a16:creationId xmlns:a16="http://schemas.microsoft.com/office/drawing/2014/main" id="{CD983FFD-701C-10D3-9772-A1C387F60E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50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lue background with text and a couple of people&#10;&#10;Description automatically generated with medium confidence">
            <a:extLst>
              <a:ext uri="{FF2B5EF4-FFF2-40B4-BE49-F238E27FC236}">
                <a16:creationId xmlns:a16="http://schemas.microsoft.com/office/drawing/2014/main" id="{F6230622-0B9F-2115-A4BC-2C19CD4121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713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lue background with text and numbers&#10;&#10;Description automatically generated">
            <a:extLst>
              <a:ext uri="{FF2B5EF4-FFF2-40B4-BE49-F238E27FC236}">
                <a16:creationId xmlns:a16="http://schemas.microsoft.com/office/drawing/2014/main" id="{27A3DB35-4207-06F3-F37C-3956E4231D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id="{1BBA03E9-C753-BC26-DEB5-33C69CC43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0300" y="6004112"/>
            <a:ext cx="23114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45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6" name="Picture 15" descr="A close-up of a blue background&#10;&#10;Description automatically generated">
            <a:extLst>
              <a:ext uri="{FF2B5EF4-FFF2-40B4-BE49-F238E27FC236}">
                <a16:creationId xmlns:a16="http://schemas.microsoft.com/office/drawing/2014/main" id="{DBEC42FE-3820-4FF7-E5B8-81803B7D89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9" name="Picture 18">
            <a:hlinkClick r:id="rId3"/>
            <a:extLst>
              <a:ext uri="{FF2B5EF4-FFF2-40B4-BE49-F238E27FC236}">
                <a16:creationId xmlns:a16="http://schemas.microsoft.com/office/drawing/2014/main" id="{D8B8C2B2-6701-7F6A-21EF-B491364A52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0300" y="6004112"/>
            <a:ext cx="23114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0082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aph of children using social media&#10;&#10;Description automatically generated">
            <a:extLst>
              <a:ext uri="{FF2B5EF4-FFF2-40B4-BE49-F238E27FC236}">
                <a16:creationId xmlns:a16="http://schemas.microsoft.com/office/drawing/2014/main" id="{85BFAC1E-7136-7B89-A17F-5B6612043A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3718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aph with pink bars&#10;&#10;Description automatically generated">
            <a:extLst>
              <a:ext uri="{FF2B5EF4-FFF2-40B4-BE49-F238E27FC236}">
                <a16:creationId xmlns:a16="http://schemas.microsoft.com/office/drawing/2014/main" id="{84E63175-47FB-A1BF-E0A4-78ABE69EC1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0284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aph with text overlay&#10;&#10;Description automatically generated">
            <a:extLst>
              <a:ext uri="{FF2B5EF4-FFF2-40B4-BE49-F238E27FC236}">
                <a16:creationId xmlns:a16="http://schemas.microsoft.com/office/drawing/2014/main" id="{ECA30624-6D59-23B9-A028-16560C8F31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011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hands with different symbols&#10;&#10;Description automatically generated">
            <a:extLst>
              <a:ext uri="{FF2B5EF4-FFF2-40B4-BE49-F238E27FC236}">
                <a16:creationId xmlns:a16="http://schemas.microsoft.com/office/drawing/2014/main" id="{69966213-CE67-9704-2896-966FC406EF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948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close-up of a presentation&#10;&#10;Description automatically generated">
            <a:extLst>
              <a:ext uri="{FF2B5EF4-FFF2-40B4-BE49-F238E27FC236}">
                <a16:creationId xmlns:a16="http://schemas.microsoft.com/office/drawing/2014/main" id="{8DD6A212-7585-75B2-DD8D-3DC4D3B607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1591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close-up of words&#10;&#10;Description automatically generated">
            <a:extLst>
              <a:ext uri="{FF2B5EF4-FFF2-40B4-BE49-F238E27FC236}">
                <a16:creationId xmlns:a16="http://schemas.microsoft.com/office/drawing/2014/main" id="{00947D8E-BE4C-F33B-FD04-EF38BA1DA1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039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close-up of a text&#10;&#10;Description automatically generated">
            <a:extLst>
              <a:ext uri="{FF2B5EF4-FFF2-40B4-BE49-F238E27FC236}">
                <a16:creationId xmlns:a16="http://schemas.microsoft.com/office/drawing/2014/main" id="{A36225B7-31E5-9A71-30AF-E079D794DF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0137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hands with different symbols&#10;&#10;Description automatically generated">
            <a:extLst>
              <a:ext uri="{FF2B5EF4-FFF2-40B4-BE49-F238E27FC236}">
                <a16:creationId xmlns:a16="http://schemas.microsoft.com/office/drawing/2014/main" id="{BC4A1A8D-201D-872D-5D45-958D2116FD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157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close-up of a blue background&#10;&#10;Description automatically generated">
            <a:extLst>
              <a:ext uri="{FF2B5EF4-FFF2-40B4-BE49-F238E27FC236}">
                <a16:creationId xmlns:a16="http://schemas.microsoft.com/office/drawing/2014/main" id="{E0E1E2C0-AABD-3C0F-FBE8-CD10F3DDC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597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ell phone with a blue screen&#10;&#10;Description automatically generated">
            <a:extLst>
              <a:ext uri="{FF2B5EF4-FFF2-40B4-BE49-F238E27FC236}">
                <a16:creationId xmlns:a16="http://schemas.microsoft.com/office/drawing/2014/main" id="{750AE148-23A6-3220-66B8-D3395466CF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9x16_Gov_Cox_Q1_vFIN">
            <a:hlinkClick r:id="" action="ppaction://media"/>
            <a:extLst>
              <a:ext uri="{FF2B5EF4-FFF2-40B4-BE49-F238E27FC236}">
                <a16:creationId xmlns:a16="http://schemas.microsoft.com/office/drawing/2014/main" id="{6DBD6B3E-DA32-2140-785E-3D9F276CB4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38633" y="1050324"/>
            <a:ext cx="2676010" cy="475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4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0A0BA485-AEB6-ADD7-C3D8-8E477B1252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1576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standing at a podium with a microphone&#10;&#10;Description automatically generated">
            <a:extLst>
              <a:ext uri="{FF2B5EF4-FFF2-40B4-BE49-F238E27FC236}">
                <a16:creationId xmlns:a16="http://schemas.microsoft.com/office/drawing/2014/main" id="{EBF8FAE8-3366-5716-946D-3FE52DE1A0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1899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screenshot of a social media message&#10;&#10;Description automatically generated">
            <a:extLst>
              <a:ext uri="{FF2B5EF4-FFF2-40B4-BE49-F238E27FC236}">
                <a16:creationId xmlns:a16="http://schemas.microsoft.com/office/drawing/2014/main" id="{A784CE3E-DD07-938A-516A-C579BE51E5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4766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screenshot of a social media message&#10;&#10;Description automatically generated">
            <a:extLst>
              <a:ext uri="{FF2B5EF4-FFF2-40B4-BE49-F238E27FC236}">
                <a16:creationId xmlns:a16="http://schemas.microsoft.com/office/drawing/2014/main" id="{8614D28C-15C6-437B-8DFC-31255ED4F9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7024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ACFCECF6-ACEA-4E31-FE31-F5954C6A28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401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 descr="A blue background with yellow text&#10;&#10;Description automatically generated">
            <a:extLst>
              <a:ext uri="{FF2B5EF4-FFF2-40B4-BE49-F238E27FC236}">
                <a16:creationId xmlns:a16="http://schemas.microsoft.com/office/drawing/2014/main" id="{CB76B70F-0959-D81A-C97D-A81F583585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5152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blue and yellow email&#10;&#10;Description automatically generated">
            <a:extLst>
              <a:ext uri="{FF2B5EF4-FFF2-40B4-BE49-F238E27FC236}">
                <a16:creationId xmlns:a16="http://schemas.microsoft.com/office/drawing/2014/main" id="{1A71412B-012B-B17B-AA96-EE47584DA9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47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white paper with text&#10;&#10;Description automatically generated with medium confidence">
            <a:extLst>
              <a:ext uri="{FF2B5EF4-FFF2-40B4-BE49-F238E27FC236}">
                <a16:creationId xmlns:a16="http://schemas.microsoft.com/office/drawing/2014/main" id="{38CDB71A-C248-CB26-6FF3-186CA33C1E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08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Picture 9" descr="A blue background with yellow text&#10;&#10;Description automatically generated">
            <a:extLst>
              <a:ext uri="{FF2B5EF4-FFF2-40B4-BE49-F238E27FC236}">
                <a16:creationId xmlns:a16="http://schemas.microsoft.com/office/drawing/2014/main" id="{8560FE32-51E1-3E1D-01BE-CB726FFAA6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656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ue and white rectangular frame&#10;&#10;Description automatically generated">
            <a:extLst>
              <a:ext uri="{FF2B5EF4-FFF2-40B4-BE49-F238E27FC236}">
                <a16:creationId xmlns:a16="http://schemas.microsoft.com/office/drawing/2014/main" id="{78397AD6-37A9-75F5-D705-AD6470F1D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Online Media 1" descr="Is your child masking pain?">
            <a:hlinkClick r:id="" action="ppaction://media"/>
            <a:extLst>
              <a:ext uri="{FF2B5EF4-FFF2-40B4-BE49-F238E27FC236}">
                <a16:creationId xmlns:a16="http://schemas.microsoft.com/office/drawing/2014/main" id="{7B960093-6381-EB87-983E-414B5905144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60174" y="583758"/>
            <a:ext cx="10071652" cy="569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30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ue and white rectangular frame&#10;&#10;Description automatically generated">
            <a:extLst>
              <a:ext uri="{FF2B5EF4-FFF2-40B4-BE49-F238E27FC236}">
                <a16:creationId xmlns:a16="http://schemas.microsoft.com/office/drawing/2014/main" id="{D452BBE5-C74F-F5DD-77A0-C078D8C2C9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Online Media 1" descr="Fake smile. Real pain.">
            <a:hlinkClick r:id="" action="ppaction://media"/>
            <a:extLst>
              <a:ext uri="{FF2B5EF4-FFF2-40B4-BE49-F238E27FC236}">
                <a16:creationId xmlns:a16="http://schemas.microsoft.com/office/drawing/2014/main" id="{6D4B99FB-FC78-8C18-1740-4F06DDC9795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88906" y="599992"/>
            <a:ext cx="10014187" cy="565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62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hands with different symbols&#10;&#10;Description automatically generated">
            <a:extLst>
              <a:ext uri="{FF2B5EF4-FFF2-40B4-BE49-F238E27FC236}">
                <a16:creationId xmlns:a16="http://schemas.microsoft.com/office/drawing/2014/main" id="{72CD29B8-A585-8639-85CA-62B603E4AE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069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sign&#10;&#10;Description automatically generated">
            <a:extLst>
              <a:ext uri="{FF2B5EF4-FFF2-40B4-BE49-F238E27FC236}">
                <a16:creationId xmlns:a16="http://schemas.microsoft.com/office/drawing/2014/main" id="{29260B54-6BC8-497D-B6CB-FF4816D60A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9190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24700</TotalTime>
  <Words>428</Words>
  <Application>Microsoft Macintosh PowerPoint</Application>
  <PresentationFormat>Widescreen</PresentationFormat>
  <Paragraphs>30</Paragraphs>
  <Slides>30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 Black</dc:creator>
  <cp:lastModifiedBy>Sam Black</cp:lastModifiedBy>
  <cp:revision>8</cp:revision>
  <dcterms:created xsi:type="dcterms:W3CDTF">2023-10-20T17:28:40Z</dcterms:created>
  <dcterms:modified xsi:type="dcterms:W3CDTF">2024-02-07T22:49:08Z</dcterms:modified>
</cp:coreProperties>
</file>