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79" r:id="rId29"/>
    <p:sldId id="288" r:id="rId30"/>
    <p:sldId id="291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5"/>
    <p:restoredTop sz="82466"/>
  </p:normalViewPr>
  <p:slideViewPr>
    <p:cSldViewPr snapToGrid="0">
      <p:cViewPr varScale="1">
        <p:scale>
          <a:sx n="83" d="100"/>
          <a:sy n="83" d="100"/>
        </p:scale>
        <p:origin x="992" y="-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6F5B5-1940-8449-9CCA-F2F94F6A1E2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C4D4E-326F-4443-8353-DC93F3DC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4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YOUTH AUDIENCE: After watching the two videos, pick one or more to discuss.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did you think of these two videos?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 you receive unkind comments or messages on social media, what do you do?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does seeing the “perfect” side of friends/celebrities/family members on social media affect you?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have you seen social media hurt you or your friends?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ADULT AUDIENCE: After watching the two videos, pick one or more to discuss. 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did you think of these two videos?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harm have you seen social media cause youth recently?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does seeing the “perfect” side of friends/celebrities/family members on social media affect youth?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are your top concerns when it comes to youth and social media?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1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YOUTH AUDIENCE: pick one or more to discuss.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are your thoughts after hearing this data?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Raise your hand if you or someone you know has experienced any of the harms mentioned in the data? (loneliness, hopelessness, loss of sleep, negative body image, depression, self-harm, etc.)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has been your experience with social media?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want you to be healthy and safe. How can adults better help you when it comes to social media? What are your thoughts and ideas?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ADULT AUDIENCE: pick one or more to discuss.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are your thoughts after hearing this data?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you feel like the situation is better, worse, or exactly as outlined in the data? Explain.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tools do you want/need to better protect youth from the harms of social media?</a:t>
            </a:r>
          </a:p>
          <a:p>
            <a:br>
              <a:rPr lang="en-US" sz="2800" b="0" dirty="0">
                <a:effectLst/>
              </a:rPr>
            </a:br>
            <a:br>
              <a:rPr lang="en-US" sz="2800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YOUTH AUDIENCE: 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PROMPT: Think of one or more adults you trust, these are adults you can go to for protection or help. (pause and give the audience time to think --10 seconds)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QUESTION: What else can you do to get help or protection (aside from talking to your trusted adult you thought of)?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ADULT AUDIENCE: pick one or more to discuss.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youth know they can come to you for help and protection from the harms of social media? (ADD: It’s important to verbalize often your willingness to help)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do you get youth to open up about their experiences with social media? 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4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4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2CD-EC19-6C42-D300-E44F18D31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54D59-502D-71AD-FE44-743FCDB2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BEFE2-978A-A287-20DF-FE9F6BDE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D0665-7DA6-58E5-A00F-7D44F7F5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F44F-AF4F-FDE7-13D8-A89634308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2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5C77-AE98-BCAC-9AB3-5460F4CC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79AC9-841C-EDC6-80ED-28C71ABCB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51C84-EDF9-9782-F973-6013BB7E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C8117-DFA9-E3FB-A85B-F38ABA3B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C6E24-982B-4EC2-B6EE-D8B1D13D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AEBC-BA62-FDAF-02CE-AF947DC06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898DE2-9B33-319B-675F-0FF545EEC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BCCB8-B4E9-4233-D612-8E05AD73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54241-F046-6B08-23DA-4960B1EF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6DB65-82BB-285B-7125-567F2B69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EA9A-B786-74D4-2C5D-12237CAA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7D07E-0BD7-B4A8-2038-086C008B4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BBC2A-8A41-F91A-2B07-6B583782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B14B0-28EF-AA24-26F4-F8083F0F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C5AA-5819-97FE-31D7-23D2B870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19EE-B407-2375-3FB7-DFE8901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EE987-1EA4-087F-1260-E282C3BDC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759D-7EEA-311A-B37A-8B5DB319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F2437-78B8-5D89-6247-9CC7D211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B357A-87D8-1768-8093-24833DBC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7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2D61-E242-C505-AC8E-7D1735D9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B650-0D01-9CFC-A39E-43F658B32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41D2A-9A9A-A51A-10D4-9B5305E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E3FFC-B603-CB69-7019-E0CDDDFB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0EFF7-7AF6-3035-1A6D-65C89585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1BDB0-579F-922B-7206-77C1719D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2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863A-C835-6DFC-7314-7BA2ACDE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6F39D-3AE9-EBDF-65DF-A42CC192A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62F41-AD36-F583-90E9-4B600F52E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7BDDA-4BFA-DA44-8C58-46B474DC4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B212B9-CBA2-991E-AB14-C829222D9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F4C96-6967-734D-C8D8-7974262E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F2D923-A2C6-B046-62D3-3ED714B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19F4A-F08F-E07F-FB12-938E8F65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4988D-6D92-0D35-EC8B-454CD358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E0E0D-AAC6-3D37-2636-866668E8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7C49B-6980-BA64-6944-7C8E4F47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CD797-7CBE-DED2-6C7E-59C4B272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46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11E94-BBE8-5162-444B-88135E5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715538-065B-6874-90CE-09D48794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5E405-C0EB-6707-D83D-EC54E49C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5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2C04-94B1-2972-F8B4-81FAEE8D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F838D-B284-84C9-F92E-4C2517866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F9D47-2AF8-3D1B-0FF9-69A92D0F4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6546F-9560-04D4-5CAA-947C8C42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6F95-A543-9732-E173-510558C6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65205-C1CB-7612-0ADA-4B77FE63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4AC4-E187-1F4B-0683-5D2F9589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221FE2-685B-327F-1C00-B31969A97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A210C-EBEB-F3D1-552C-0D3B08A57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EFC36-176D-7834-977E-69187DB0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010AA-0F4E-9948-F5C0-9516D9ED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4F3E0-FFB9-26EB-DC25-1A491E47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7B4940-2848-0CE2-D033-64A99AC3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92C42-841E-8244-E4EF-703147B31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CDB74-F903-3E90-F706-7C9DDCBA9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C360-5069-3748-8432-F07EA93FA4AE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1CADD-4556-D08B-781A-531AA3BC0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148D0-E884-EE68-767B-E3232B0F7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4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sduhweb.rti.org/respweb/homepage.cf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04/23/health/mental-health-crisis-teens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samh-training.utah.gov/_documents/SHARPreports/2023/StateOfUtahProfileReport.pdf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samh-training.utah.gov/_documents/SHARPreports/2023/StateOfUtahProfileReport.pdf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gQqxsMeRZc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FTTIuc9qP0?feature=oembed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8A315ADD-A35B-327E-070E-A72348FE4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" y="641"/>
            <a:ext cx="12191980" cy="68567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64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Picture 17" descr="A graph with a line and text&#10;&#10;Description automatically generated">
            <a:extLst>
              <a:ext uri="{FF2B5EF4-FFF2-40B4-BE49-F238E27FC236}">
                <a16:creationId xmlns:a16="http://schemas.microsoft.com/office/drawing/2014/main" id="{1C3BDEB7-843D-EAA5-5AC3-F9D784645F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EA2EE-B794-FD3D-2D71-65771E45C411}"/>
              </a:ext>
            </a:extLst>
          </p:cNvPr>
          <p:cNvSpPr/>
          <p:nvPr/>
        </p:nvSpPr>
        <p:spPr>
          <a:xfrm>
            <a:off x="7840717" y="4487917"/>
            <a:ext cx="3531476" cy="315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8A4F94E1-6281-D744-25B6-6658C039B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981" y="4513549"/>
            <a:ext cx="3737201" cy="1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20DE57FE-E33E-D2E5-35B3-0C17E8544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7CC8680-697C-E042-54C5-F66307DC7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679" y="4282900"/>
            <a:ext cx="5636933" cy="1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blue background with text&#10;&#10;Description automatically generated">
            <a:extLst>
              <a:ext uri="{FF2B5EF4-FFF2-40B4-BE49-F238E27FC236}">
                <a16:creationId xmlns:a16="http://schemas.microsoft.com/office/drawing/2014/main" id="{CD983FFD-701C-10D3-9772-A1C387F60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background with text and a couple of people&#10;&#10;Description automatically generated with medium confidence">
            <a:extLst>
              <a:ext uri="{FF2B5EF4-FFF2-40B4-BE49-F238E27FC236}">
                <a16:creationId xmlns:a16="http://schemas.microsoft.com/office/drawing/2014/main" id="{F6230622-0B9F-2115-A4BC-2C19CD412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13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61AAD7D2-500E-9338-43F0-303DBC37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4978" cy="68563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1BBA03E9-C753-BC26-DEB5-33C69CC4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00" y="6004112"/>
            <a:ext cx="2311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DBEC42FE-3820-4FF7-E5B8-81803B7D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>
            <a:hlinkClick r:id="rId3"/>
            <a:extLst>
              <a:ext uri="{FF2B5EF4-FFF2-40B4-BE49-F238E27FC236}">
                <a16:creationId xmlns:a16="http://schemas.microsoft.com/office/drawing/2014/main" id="{D8B8C2B2-6701-7F6A-21EF-B491364A5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00" y="6004112"/>
            <a:ext cx="2311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children using social media&#10;&#10;Description automatically generated">
            <a:extLst>
              <a:ext uri="{FF2B5EF4-FFF2-40B4-BE49-F238E27FC236}">
                <a16:creationId xmlns:a16="http://schemas.microsoft.com/office/drawing/2014/main" id="{85BFAC1E-7136-7B89-A17F-5B6612043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7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with pink bars&#10;&#10;Description automatically generated">
            <a:extLst>
              <a:ext uri="{FF2B5EF4-FFF2-40B4-BE49-F238E27FC236}">
                <a16:creationId xmlns:a16="http://schemas.microsoft.com/office/drawing/2014/main" id="{84E63175-47FB-A1BF-E0A4-78ABE69EC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2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with text overlay&#10;&#10;Description automatically generated">
            <a:extLst>
              <a:ext uri="{FF2B5EF4-FFF2-40B4-BE49-F238E27FC236}">
                <a16:creationId xmlns:a16="http://schemas.microsoft.com/office/drawing/2014/main" id="{ECA30624-6D59-23B9-A028-16560C8F31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0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69966213-CE67-9704-2896-966FC406E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4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resentation&#10;&#10;Description automatically generated">
            <a:extLst>
              <a:ext uri="{FF2B5EF4-FFF2-40B4-BE49-F238E27FC236}">
                <a16:creationId xmlns:a16="http://schemas.microsoft.com/office/drawing/2014/main" id="{28576829-0786-CA2F-202A-2B0296C83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59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words&#10;&#10;Description automatically generated">
            <a:extLst>
              <a:ext uri="{FF2B5EF4-FFF2-40B4-BE49-F238E27FC236}">
                <a16:creationId xmlns:a16="http://schemas.microsoft.com/office/drawing/2014/main" id="{00947D8E-BE4C-F33B-FD04-EF38BA1DA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3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A36225B7-31E5-9A71-30AF-E079D794D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13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BC4A1A8D-201D-872D-5D45-958D2116F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1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C7C7AEA1-82E1-2B27-F580-BAB3FE971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9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ell phone with a blue screen&#10;&#10;Description automatically generated">
            <a:extLst>
              <a:ext uri="{FF2B5EF4-FFF2-40B4-BE49-F238E27FC236}">
                <a16:creationId xmlns:a16="http://schemas.microsoft.com/office/drawing/2014/main" id="{750AE148-23A6-3220-66B8-D3395466C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9x16_Gov_Cox_Q1_vFIN">
            <a:hlinkClick r:id="" action="ppaction://media"/>
            <a:extLst>
              <a:ext uri="{FF2B5EF4-FFF2-40B4-BE49-F238E27FC236}">
                <a16:creationId xmlns:a16="http://schemas.microsoft.com/office/drawing/2014/main" id="{6DBD6B3E-DA32-2140-785E-3D9F276CB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8633" y="1050324"/>
            <a:ext cx="2676010" cy="47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EBF8FAE8-3366-5716-946D-3FE52DE1A0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89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social media message&#10;&#10;Description automatically generated">
            <a:extLst>
              <a:ext uri="{FF2B5EF4-FFF2-40B4-BE49-F238E27FC236}">
                <a16:creationId xmlns:a16="http://schemas.microsoft.com/office/drawing/2014/main" id="{A784CE3E-DD07-938A-516A-C579BE51E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7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screenshot of a social media message&#10;&#10;Description automatically generated">
            <a:extLst>
              <a:ext uri="{FF2B5EF4-FFF2-40B4-BE49-F238E27FC236}">
                <a16:creationId xmlns:a16="http://schemas.microsoft.com/office/drawing/2014/main" id="{31845DDA-CD32-5F30-F41D-0638A00C3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02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A0BA485-AEB6-ADD7-C3D8-8E477B1252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7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2825A3-6B6A-7D19-7E57-4104AED43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16" y="1967261"/>
            <a:ext cx="5842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5441C0-2795-420C-B4DD-6B178F44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3" y="3230484"/>
            <a:ext cx="584200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2F3CF-75A3-9B15-4005-46FA4BFC4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16" y="4298587"/>
            <a:ext cx="584200" cy="381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BA4E2E-AB69-ABDD-D6F5-E4F320F3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18" y="5255706"/>
            <a:ext cx="584200" cy="381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78FF31-B332-F426-B7C9-82F7A8C2F9C6}"/>
              </a:ext>
            </a:extLst>
          </p:cNvPr>
          <p:cNvSpPr txBox="1"/>
          <p:nvPr/>
        </p:nvSpPr>
        <p:spPr>
          <a:xfrm>
            <a:off x="927870" y="186666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A6506-4560-8B31-5471-B612FFFB5784}"/>
              </a:ext>
            </a:extLst>
          </p:cNvPr>
          <p:cNvSpPr txBox="1"/>
          <p:nvPr/>
        </p:nvSpPr>
        <p:spPr>
          <a:xfrm>
            <a:off x="927870" y="313336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790BB-D5D2-0762-CDEA-9C0280B900A9}"/>
              </a:ext>
            </a:extLst>
          </p:cNvPr>
          <p:cNvSpPr txBox="1"/>
          <p:nvPr/>
        </p:nvSpPr>
        <p:spPr>
          <a:xfrm>
            <a:off x="950172" y="419794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CD8ED7-9E92-066E-D372-1B150CA284D5}"/>
              </a:ext>
            </a:extLst>
          </p:cNvPr>
          <p:cNvSpPr txBox="1"/>
          <p:nvPr/>
        </p:nvSpPr>
        <p:spPr>
          <a:xfrm>
            <a:off x="927870" y="515381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2512B5-C290-0FA6-C7D4-2CD829E96898}"/>
              </a:ext>
            </a:extLst>
          </p:cNvPr>
          <p:cNvSpPr txBox="1"/>
          <p:nvPr/>
        </p:nvSpPr>
        <p:spPr>
          <a:xfrm>
            <a:off x="1839952" y="1926928"/>
            <a:ext cx="951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Until 18 months of age limit screen use to video chatting along with an adult (for example, with a parent who is out of town).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970832-2FEE-833E-A421-286E8C0733E7}"/>
              </a:ext>
            </a:extLst>
          </p:cNvPr>
          <p:cNvSpPr txBox="1"/>
          <p:nvPr/>
        </p:nvSpPr>
        <p:spPr>
          <a:xfrm>
            <a:off x="1839952" y="3013501"/>
            <a:ext cx="971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Between 18 and 24 months screen time should be limited to watching educational programming with a caregiver.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1C2C90-B4D3-ECB9-B2E5-5E675F7A24AD}"/>
              </a:ext>
            </a:extLst>
          </p:cNvPr>
          <p:cNvSpPr txBox="1"/>
          <p:nvPr/>
        </p:nvSpPr>
        <p:spPr>
          <a:xfrm>
            <a:off x="1817649" y="4073588"/>
            <a:ext cx="9532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For children 2-5, limit non-educational screen time to about 1 hour per weekday and 3 hours on the weekend days.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08A71B-4DDC-F204-9CD6-C6D5034CD5AC}"/>
              </a:ext>
            </a:extLst>
          </p:cNvPr>
          <p:cNvSpPr txBox="1"/>
          <p:nvPr/>
        </p:nvSpPr>
        <p:spPr>
          <a:xfrm>
            <a:off x="1817649" y="5029618"/>
            <a:ext cx="972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For ages 6 and older, encourage healthy habits and limit activities that include screens.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10F181-35EE-0811-AEF1-284C58F91609}"/>
              </a:ext>
            </a:extLst>
          </p:cNvPr>
          <p:cNvSpPr txBox="1"/>
          <p:nvPr/>
        </p:nvSpPr>
        <p:spPr>
          <a:xfrm flipH="1">
            <a:off x="2220686" y="10319657"/>
            <a:ext cx="391885" cy="1597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Reconsider allowing your child to have social media.</a:t>
            </a:r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oster of a child's schedule&#10;&#10;AI-generated content may be incorrect.">
            <a:extLst>
              <a:ext uri="{FF2B5EF4-FFF2-40B4-BE49-F238E27FC236}">
                <a16:creationId xmlns:a16="http://schemas.microsoft.com/office/drawing/2014/main" id="{509C1875-432C-2C41-0ABF-830C98619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42" y="840960"/>
            <a:ext cx="11486515" cy="49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0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CB76B70F-0959-D81A-C97D-A81F58358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5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62512B5-C290-0FA6-C7D4-2CD829E96898}"/>
              </a:ext>
            </a:extLst>
          </p:cNvPr>
          <p:cNvSpPr txBox="1"/>
          <p:nvPr/>
        </p:nvSpPr>
        <p:spPr>
          <a:xfrm>
            <a:off x="1839952" y="1926928"/>
            <a:ext cx="951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Until 18 months of age limit screen use to video chatting along with an adult (for example, with a parent who is out of town).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970832-2FEE-833E-A421-286E8C0733E7}"/>
              </a:ext>
            </a:extLst>
          </p:cNvPr>
          <p:cNvSpPr txBox="1"/>
          <p:nvPr/>
        </p:nvSpPr>
        <p:spPr>
          <a:xfrm>
            <a:off x="1839952" y="3013501"/>
            <a:ext cx="971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Between 18 and 24 months screen time should be limited to watching educational programming with a caregiver.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1C2C90-B4D3-ECB9-B2E5-5E675F7A24AD}"/>
              </a:ext>
            </a:extLst>
          </p:cNvPr>
          <p:cNvSpPr txBox="1"/>
          <p:nvPr/>
        </p:nvSpPr>
        <p:spPr>
          <a:xfrm>
            <a:off x="1817649" y="4073588"/>
            <a:ext cx="9532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For children 2-5, limit non-educational screen time to about 1 hour per weekday and 3 hours on the weekend days.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08A71B-4DDC-F204-9CD6-C6D5034CD5AC}"/>
              </a:ext>
            </a:extLst>
          </p:cNvPr>
          <p:cNvSpPr txBox="1"/>
          <p:nvPr/>
        </p:nvSpPr>
        <p:spPr>
          <a:xfrm>
            <a:off x="1817649" y="5029618"/>
            <a:ext cx="972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For ages 6 and older, encourage healthy habits and limit activities that include screens.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10F181-35EE-0811-AEF1-284C58F91609}"/>
              </a:ext>
            </a:extLst>
          </p:cNvPr>
          <p:cNvSpPr txBox="1"/>
          <p:nvPr/>
        </p:nvSpPr>
        <p:spPr>
          <a:xfrm flipH="1">
            <a:off x="2220686" y="10319657"/>
            <a:ext cx="391885" cy="1597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Reconsider allowing your child to have social media.</a:t>
            </a:r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D4CBCB-5F7C-2AD9-87D9-7C8E6AA2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01" y="145632"/>
            <a:ext cx="11674794" cy="65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16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yellow email&#10;&#10;Description automatically generated">
            <a:extLst>
              <a:ext uri="{FF2B5EF4-FFF2-40B4-BE49-F238E27FC236}">
                <a16:creationId xmlns:a16="http://schemas.microsoft.com/office/drawing/2014/main" id="{2492A37C-D8B8-D13F-89EA-8828EFACE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4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hite paper with text&#10;&#10;Description automatically generated">
            <a:extLst>
              <a:ext uri="{FF2B5EF4-FFF2-40B4-BE49-F238E27FC236}">
                <a16:creationId xmlns:a16="http://schemas.microsoft.com/office/drawing/2014/main" id="{1F057A4A-F8E7-1C91-5B43-9D174C75E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8560FE32-51E1-3E1D-01BE-CB726FFA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56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rectangular frame&#10;&#10;Description automatically generated">
            <a:extLst>
              <a:ext uri="{FF2B5EF4-FFF2-40B4-BE49-F238E27FC236}">
                <a16:creationId xmlns:a16="http://schemas.microsoft.com/office/drawing/2014/main" id="{78397AD6-37A9-75F5-D705-AD6470F1D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Online Media 1" descr="Is your child masking pain?">
            <a:hlinkClick r:id="" action="ppaction://media"/>
            <a:extLst>
              <a:ext uri="{FF2B5EF4-FFF2-40B4-BE49-F238E27FC236}">
                <a16:creationId xmlns:a16="http://schemas.microsoft.com/office/drawing/2014/main" id="{7B960093-6381-EB87-983E-414B590514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0174" y="583758"/>
            <a:ext cx="10071652" cy="56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rectangular frame&#10;&#10;Description automatically generated">
            <a:extLst>
              <a:ext uri="{FF2B5EF4-FFF2-40B4-BE49-F238E27FC236}">
                <a16:creationId xmlns:a16="http://schemas.microsoft.com/office/drawing/2014/main" id="{D452BBE5-C74F-F5DD-77A0-C078D8C2C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Online Media 1" descr="Fake smile. Real pain.">
            <a:hlinkClick r:id="" action="ppaction://media"/>
            <a:extLst>
              <a:ext uri="{FF2B5EF4-FFF2-40B4-BE49-F238E27FC236}">
                <a16:creationId xmlns:a16="http://schemas.microsoft.com/office/drawing/2014/main" id="{6D4B99FB-FC78-8C18-1740-4F06DDC979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8906" y="599992"/>
            <a:ext cx="10014187" cy="56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72CD29B8-A585-8639-85CA-62B603E4AE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6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9260B54-6BC8-497D-B6CB-FF4816D60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678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9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24722</TotalTime>
  <Words>620</Words>
  <Application>Microsoft Macintosh PowerPoint</Application>
  <PresentationFormat>Widescreen</PresentationFormat>
  <Paragraphs>46</Paragraphs>
  <Slides>31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Black</dc:creator>
  <cp:lastModifiedBy>Aimee Winder Newton</cp:lastModifiedBy>
  <cp:revision>13</cp:revision>
  <dcterms:created xsi:type="dcterms:W3CDTF">2023-10-20T17:28:40Z</dcterms:created>
  <dcterms:modified xsi:type="dcterms:W3CDTF">2025-04-11T16:40:27Z</dcterms:modified>
</cp:coreProperties>
</file>